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handoutMasterIdLst>
    <p:handoutMasterId r:id="rId12"/>
  </p:handoutMasterIdLst>
  <p:sldIdLst>
    <p:sldId id="256" r:id="rId2"/>
    <p:sldId id="257" r:id="rId3"/>
    <p:sldId id="265" r:id="rId4"/>
    <p:sldId id="266" r:id="rId5"/>
    <p:sldId id="258" r:id="rId6"/>
    <p:sldId id="259" r:id="rId7"/>
    <p:sldId id="267" r:id="rId8"/>
    <p:sldId id="262" r:id="rId9"/>
    <p:sldId id="263" r:id="rId10"/>
    <p:sldId id="264" r:id="rId11"/>
  </p:sldIdLst>
  <p:sldSz cx="9144000" cy="6858000" type="screen4x3"/>
  <p:notesSz cx="6881813"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9123BC0E-94F4-4393-B783-B0B047E57B89}">
          <p14:sldIdLst>
            <p14:sldId id="256"/>
            <p14:sldId id="257"/>
            <p14:sldId id="265"/>
            <p14:sldId id="266"/>
            <p14:sldId id="258"/>
            <p14:sldId id="259"/>
            <p14:sldId id="267"/>
            <p14:sldId id="262"/>
            <p14:sldId id="263"/>
            <p14:sldId id="264"/>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4" d="100"/>
          <a:sy n="74" d="100"/>
        </p:scale>
        <p:origin x="-366" y="3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4820"/>
          </a:xfrm>
          <a:prstGeom prst="rect">
            <a:avLst/>
          </a:prstGeom>
        </p:spPr>
        <p:txBody>
          <a:bodyPr vert="horz" lIns="92446" tIns="46223" rIns="92446" bIns="46223" rtlCol="0"/>
          <a:lstStyle>
            <a:lvl1pPr algn="l">
              <a:defRPr sz="1200"/>
            </a:lvl1pPr>
          </a:lstStyle>
          <a:p>
            <a:endParaRPr lang="en-US"/>
          </a:p>
        </p:txBody>
      </p:sp>
      <p:sp>
        <p:nvSpPr>
          <p:cNvPr id="3" name="Date Placeholder 2"/>
          <p:cNvSpPr>
            <a:spLocks noGrp="1"/>
          </p:cNvSpPr>
          <p:nvPr>
            <p:ph type="dt" sz="quarter" idx="1"/>
          </p:nvPr>
        </p:nvSpPr>
        <p:spPr>
          <a:xfrm>
            <a:off x="3898102" y="0"/>
            <a:ext cx="2982119" cy="464820"/>
          </a:xfrm>
          <a:prstGeom prst="rect">
            <a:avLst/>
          </a:prstGeom>
        </p:spPr>
        <p:txBody>
          <a:bodyPr vert="horz" lIns="92446" tIns="46223" rIns="92446" bIns="46223" rtlCol="0"/>
          <a:lstStyle>
            <a:lvl1pPr algn="r">
              <a:defRPr sz="1200"/>
            </a:lvl1pPr>
          </a:lstStyle>
          <a:p>
            <a:fld id="{386E48E3-961D-41C6-80C9-0252B89215FD}" type="datetimeFigureOut">
              <a:rPr lang="en-US" smtClean="0"/>
              <a:pPr/>
              <a:t>11/29/2012</a:t>
            </a:fld>
            <a:endParaRPr lang="en-US"/>
          </a:p>
        </p:txBody>
      </p:sp>
      <p:sp>
        <p:nvSpPr>
          <p:cNvPr id="4" name="Footer Placeholder 3"/>
          <p:cNvSpPr>
            <a:spLocks noGrp="1"/>
          </p:cNvSpPr>
          <p:nvPr>
            <p:ph type="ftr" sz="quarter" idx="2"/>
          </p:nvPr>
        </p:nvSpPr>
        <p:spPr>
          <a:xfrm>
            <a:off x="0" y="8829967"/>
            <a:ext cx="2982119" cy="464820"/>
          </a:xfrm>
          <a:prstGeom prst="rect">
            <a:avLst/>
          </a:prstGeom>
        </p:spPr>
        <p:txBody>
          <a:bodyPr vert="horz" lIns="92446" tIns="46223" rIns="92446" bIns="46223" rtlCol="0" anchor="b"/>
          <a:lstStyle>
            <a:lvl1pPr algn="l">
              <a:defRPr sz="1200"/>
            </a:lvl1pPr>
          </a:lstStyle>
          <a:p>
            <a:endParaRPr lang="en-US"/>
          </a:p>
        </p:txBody>
      </p:sp>
      <p:sp>
        <p:nvSpPr>
          <p:cNvPr id="5" name="Slide Number Placeholder 4"/>
          <p:cNvSpPr>
            <a:spLocks noGrp="1"/>
          </p:cNvSpPr>
          <p:nvPr>
            <p:ph type="sldNum" sz="quarter" idx="3"/>
          </p:nvPr>
        </p:nvSpPr>
        <p:spPr>
          <a:xfrm>
            <a:off x="3898102" y="8829967"/>
            <a:ext cx="2982119" cy="464820"/>
          </a:xfrm>
          <a:prstGeom prst="rect">
            <a:avLst/>
          </a:prstGeom>
        </p:spPr>
        <p:txBody>
          <a:bodyPr vert="horz" lIns="92446" tIns="46223" rIns="92446" bIns="46223" rtlCol="0" anchor="b"/>
          <a:lstStyle>
            <a:lvl1pPr algn="r">
              <a:defRPr sz="1200"/>
            </a:lvl1pPr>
          </a:lstStyle>
          <a:p>
            <a:fld id="{5D709894-E67C-4C76-854E-9FEE37E10A14}" type="slidenum">
              <a:rPr lang="en-US" smtClean="0"/>
              <a:pPr/>
              <a:t>‹#›</a:t>
            </a:fld>
            <a:endParaRPr lang="en-US"/>
          </a:p>
        </p:txBody>
      </p:sp>
    </p:spTree>
    <p:extLst>
      <p:ext uri="{BB962C8B-B14F-4D97-AF65-F5344CB8AC3E}">
        <p14:creationId xmlns:p14="http://schemas.microsoft.com/office/powerpoint/2010/main" val="4248040100"/>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E20B0E78-10F6-49F9-BDCD-36A31B89EA29}" type="datetimeFigureOut">
              <a:rPr lang="en-US" smtClean="0"/>
              <a:pPr/>
              <a:t>11/29/2012</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FF9D1AD1-7069-4DB2-A3C6-6F344574DF6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20B0E78-10F6-49F9-BDCD-36A31B89EA29}" type="datetimeFigureOut">
              <a:rPr lang="en-US" smtClean="0"/>
              <a:pPr/>
              <a:t>11/29/2012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F9D1AD1-7069-4DB2-A3C6-6F344574DF6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20B0E78-10F6-49F9-BDCD-36A31B89EA29}" type="datetimeFigureOut">
              <a:rPr lang="en-US" smtClean="0"/>
              <a:pPr/>
              <a:t>11/29/2012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F9D1AD1-7069-4DB2-A3C6-6F344574DF6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20B0E78-10F6-49F9-BDCD-36A31B89EA29}" type="datetimeFigureOut">
              <a:rPr lang="en-US" smtClean="0"/>
              <a:pPr/>
              <a:t>11/29/2012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F9D1AD1-7069-4DB2-A3C6-6F344574DF69}"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E20B0E78-10F6-49F9-BDCD-36A31B89EA29}" type="datetimeFigureOut">
              <a:rPr lang="en-US" smtClean="0"/>
              <a:pPr/>
              <a:t>11/29/2012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F9D1AD1-7069-4DB2-A3C6-6F344574DF69}"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E20B0E78-10F6-49F9-BDCD-36A31B89EA29}" type="datetimeFigureOut">
              <a:rPr lang="en-US" smtClean="0"/>
              <a:pPr/>
              <a:t>11/29/2012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FF9D1AD1-7069-4DB2-A3C6-6F344574DF69}"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E20B0E78-10F6-49F9-BDCD-36A31B89EA29}" type="datetimeFigureOut">
              <a:rPr lang="en-US" smtClean="0"/>
              <a:pPr/>
              <a:t>11/29/2012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FF9D1AD1-7069-4DB2-A3C6-6F344574DF69}"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E20B0E78-10F6-49F9-BDCD-36A31B89EA29}" type="datetimeFigureOut">
              <a:rPr lang="en-US" smtClean="0"/>
              <a:pPr/>
              <a:t>11/29/2012</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FF9D1AD1-7069-4DB2-A3C6-6F344574DF69}"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E20B0E78-10F6-49F9-BDCD-36A31B89EA29}" type="datetimeFigureOut">
              <a:rPr lang="en-US" smtClean="0"/>
              <a:pPr/>
              <a:t>11/29/2012</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FF9D1AD1-7069-4DB2-A3C6-6F344574DF6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E20B0E78-10F6-49F9-BDCD-36A31B89EA29}" type="datetimeFigureOut">
              <a:rPr lang="en-US" smtClean="0"/>
              <a:pPr/>
              <a:t>11/29/2012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FF9D1AD1-7069-4DB2-A3C6-6F344574DF69}"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E20B0E78-10F6-49F9-BDCD-36A31B89EA29}" type="datetimeFigureOut">
              <a:rPr lang="en-US" smtClean="0"/>
              <a:pPr/>
              <a:t>11/29/2012</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FF9D1AD1-7069-4DB2-A3C6-6F344574DF69}"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E20B0E78-10F6-49F9-BDCD-36A31B89EA29}" type="datetimeFigureOut">
              <a:rPr lang="en-US" smtClean="0"/>
              <a:pPr/>
              <a:t>11/29/2012</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FF9D1AD1-7069-4DB2-A3C6-6F344574DF6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8200" y="1828800"/>
            <a:ext cx="7772400" cy="1829761"/>
          </a:xfrm>
        </p:spPr>
        <p:txBody>
          <a:bodyPr/>
          <a:lstStyle/>
          <a:p>
            <a:r>
              <a:rPr lang="en-US" dirty="0" smtClean="0">
                <a:solidFill>
                  <a:schemeClr val="accent2">
                    <a:lumMod val="75000"/>
                  </a:schemeClr>
                </a:solidFill>
              </a:rPr>
              <a:t>AP Language </a:t>
            </a:r>
            <a:br>
              <a:rPr lang="en-US" dirty="0" smtClean="0">
                <a:solidFill>
                  <a:schemeClr val="accent2">
                    <a:lumMod val="75000"/>
                  </a:schemeClr>
                </a:solidFill>
              </a:rPr>
            </a:br>
            <a:r>
              <a:rPr lang="en-US" dirty="0" smtClean="0">
                <a:solidFill>
                  <a:schemeClr val="accent2">
                    <a:lumMod val="75000"/>
                  </a:schemeClr>
                </a:solidFill>
              </a:rPr>
              <a:t>Essay Question (2008)</a:t>
            </a:r>
            <a:endParaRPr lang="en-US" dirty="0">
              <a:solidFill>
                <a:schemeClr val="accent2">
                  <a:lumMod val="75000"/>
                </a:schemeClr>
              </a:solidFill>
            </a:endParaRPr>
          </a:p>
        </p:txBody>
      </p:sp>
      <p:sp>
        <p:nvSpPr>
          <p:cNvPr id="3" name="Subtitle 2"/>
          <p:cNvSpPr>
            <a:spLocks noGrp="1"/>
          </p:cNvSpPr>
          <p:nvPr>
            <p:ph type="subTitle" idx="1"/>
          </p:nvPr>
        </p:nvSpPr>
        <p:spPr>
          <a:xfrm>
            <a:off x="6705600" y="5486400"/>
            <a:ext cx="2286000" cy="1199704"/>
          </a:xfrm>
          <a:solidFill>
            <a:srgbClr val="002060">
              <a:alpha val="41000"/>
            </a:srgbClr>
          </a:solidFill>
          <a:effectLst>
            <a:softEdge rad="63500"/>
          </a:effectLst>
        </p:spPr>
        <p:txBody>
          <a:bodyPr>
            <a:normAutofit fontScale="92500" lnSpcReduction="20000"/>
          </a:bodyPr>
          <a:lstStyle/>
          <a:p>
            <a:r>
              <a:rPr lang="en-US" dirty="0" smtClean="0">
                <a:solidFill>
                  <a:schemeClr val="bg1">
                    <a:lumMod val="85000"/>
                  </a:schemeClr>
                </a:solidFill>
              </a:rPr>
              <a:t>Aaron Williams</a:t>
            </a:r>
          </a:p>
          <a:p>
            <a:r>
              <a:rPr lang="en-US" dirty="0" smtClean="0">
                <a:solidFill>
                  <a:schemeClr val="bg1">
                    <a:lumMod val="85000"/>
                  </a:schemeClr>
                </a:solidFill>
              </a:rPr>
              <a:t>Allie Reid</a:t>
            </a:r>
          </a:p>
          <a:p>
            <a:r>
              <a:rPr lang="en-US" dirty="0" smtClean="0">
                <a:solidFill>
                  <a:schemeClr val="bg1">
                    <a:lumMod val="85000"/>
                  </a:schemeClr>
                </a:solidFill>
              </a:rPr>
              <a:t>Timmy Chong</a:t>
            </a:r>
          </a:p>
        </p:txBody>
      </p:sp>
    </p:spTree>
    <p:extLst>
      <p:ext uri="{BB962C8B-B14F-4D97-AF65-F5344CB8AC3E}">
        <p14:creationId xmlns:p14="http://schemas.microsoft.com/office/powerpoint/2010/main" val="349723721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447800"/>
            <a:ext cx="8458200" cy="4876800"/>
          </a:xfrm>
        </p:spPr>
        <p:txBody>
          <a:bodyPr>
            <a:normAutofit fontScale="92500" lnSpcReduction="10000"/>
          </a:bodyPr>
          <a:lstStyle/>
          <a:p>
            <a:pPr lvl="1"/>
            <a:r>
              <a:rPr lang="en-US" dirty="0" smtClean="0"/>
              <a:t>Some schools in desperate need of financial aid should choose corporate sponsorships or partnerships in order to have the money and resources to support their students. However, schools should opt for monetary arrangements that involve less ties to the companies they deal with so that those corporations have less control over a school’s choices. A school’s learning environment should not be affected by outside influences such as companies that don’t necessarily care about the well being of the students. Transactions such as one time deals are much cleaner and simpler than long term partnerships. If a school’s job is to act in order to best benefit the students, they should choose top quality materials, provided that they have the money. Instead of gaining large sums of money through complex partnerships, schools should encourage the school community, teams, and clubs to help fundraise portions of their own money to promote involvement within the community, as well as student independence.</a:t>
            </a:r>
            <a:endParaRPr lang="en-US" dirty="0"/>
          </a:p>
        </p:txBody>
      </p:sp>
      <p:sp>
        <p:nvSpPr>
          <p:cNvPr id="2" name="Title 1"/>
          <p:cNvSpPr>
            <a:spLocks noGrp="1"/>
          </p:cNvSpPr>
          <p:nvPr>
            <p:ph type="title"/>
          </p:nvPr>
        </p:nvSpPr>
        <p:spPr/>
        <p:txBody>
          <a:bodyPr/>
          <a:lstStyle/>
          <a:p>
            <a:r>
              <a:rPr lang="en-US" dirty="0" smtClean="0">
                <a:solidFill>
                  <a:schemeClr val="accent2">
                    <a:lumMod val="75000"/>
                  </a:schemeClr>
                </a:solidFill>
              </a:rPr>
              <a:t>Conclusion</a:t>
            </a:r>
            <a:endParaRPr lang="en-US" dirty="0">
              <a:solidFill>
                <a:schemeClr val="accent2">
                  <a:lumMod val="75000"/>
                </a:schemeClr>
              </a:solidFill>
            </a:endParaRPr>
          </a:p>
        </p:txBody>
      </p:sp>
    </p:spTree>
    <p:extLst>
      <p:ext uri="{BB962C8B-B14F-4D97-AF65-F5344CB8AC3E}">
        <p14:creationId xmlns:p14="http://schemas.microsoft.com/office/powerpoint/2010/main" val="15389193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81328"/>
            <a:ext cx="8229600" cy="4690872"/>
          </a:xfrm>
        </p:spPr>
        <p:txBody>
          <a:bodyPr>
            <a:normAutofit fontScale="77500" lnSpcReduction="20000"/>
          </a:bodyPr>
          <a:lstStyle/>
          <a:p>
            <a:r>
              <a:rPr lang="en-US" dirty="0" smtClean="0"/>
              <a:t>For years, corporations have sponsored high school sports. Their ads are found on the outfield fence at baseball parks or on the walls of the gymnasium, the football stadium, or even the locker room. Corporate logos are even found on players’ uniforms. But some schools have moved beyond corporate sponsorship of sports to allowing “corporate partners” to place their names and ads on all kinds of school facilities- libraries, music rooms, cafeterias. Some schools accept money to require students to watch Channel One, a news program that includes advertising. And schools often negotiate exclusive contracts with soft drink or clothing companies.</a:t>
            </a:r>
          </a:p>
          <a:p>
            <a:endParaRPr lang="en-US" dirty="0" smtClean="0"/>
          </a:p>
          <a:p>
            <a:r>
              <a:rPr lang="en-US" dirty="0" smtClean="0"/>
              <a:t>Some people argue that corporate partnerships are a necessity for cash-strapped schools. Others argue that schools should provide an environment free from ads and corporate influence. </a:t>
            </a:r>
            <a:r>
              <a:rPr lang="en-US" b="1" dirty="0" smtClean="0">
                <a:solidFill>
                  <a:schemeClr val="accent2">
                    <a:lumMod val="75000"/>
                  </a:schemeClr>
                </a:solidFill>
              </a:rPr>
              <a:t>Using appropriate evidence, write an essay in which you evaluate the pros and cons of corporate sponsorship for schools and indicate why you find one position more persuasive than the other.</a:t>
            </a:r>
          </a:p>
          <a:p>
            <a:endParaRPr lang="en-US" dirty="0"/>
          </a:p>
        </p:txBody>
      </p:sp>
      <p:sp>
        <p:nvSpPr>
          <p:cNvPr id="2" name="Title 1"/>
          <p:cNvSpPr>
            <a:spLocks noGrp="1"/>
          </p:cNvSpPr>
          <p:nvPr>
            <p:ph type="title"/>
          </p:nvPr>
        </p:nvSpPr>
        <p:spPr/>
        <p:txBody>
          <a:bodyPr/>
          <a:lstStyle/>
          <a:p>
            <a:r>
              <a:rPr lang="en-US" dirty="0" smtClean="0">
                <a:solidFill>
                  <a:schemeClr val="accent2">
                    <a:lumMod val="75000"/>
                  </a:schemeClr>
                </a:solidFill>
              </a:rPr>
              <a:t>Prompt</a:t>
            </a:r>
            <a:endParaRPr lang="en-US" dirty="0">
              <a:solidFill>
                <a:schemeClr val="accent2">
                  <a:lumMod val="75000"/>
                </a:schemeClr>
              </a:solidFill>
            </a:endParaRPr>
          </a:p>
        </p:txBody>
      </p:sp>
    </p:spTree>
    <p:extLst>
      <p:ext uri="{BB962C8B-B14F-4D97-AF65-F5344CB8AC3E}">
        <p14:creationId xmlns:p14="http://schemas.microsoft.com/office/powerpoint/2010/main" val="9555900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Lots of schools agree to contracts with corporations in order to get more money </a:t>
            </a:r>
          </a:p>
          <a:p>
            <a:endParaRPr lang="en-US" dirty="0" smtClean="0"/>
          </a:p>
          <a:p>
            <a:r>
              <a:rPr lang="en-US" dirty="0" smtClean="0"/>
              <a:t>In turn, extensive agreements can lead companies to gain too much control over in a school setting</a:t>
            </a:r>
          </a:p>
          <a:p>
            <a:endParaRPr lang="en-US" dirty="0" smtClean="0"/>
          </a:p>
          <a:p>
            <a:r>
              <a:rPr lang="en-US" dirty="0" smtClean="0"/>
              <a:t>Consider if partnerships are more hurtful or helpful to a school as a whole, and respective reasons as to why one is a better option</a:t>
            </a:r>
            <a:endParaRPr lang="en-US" dirty="0"/>
          </a:p>
          <a:p>
            <a:pPr marL="0" indent="0">
              <a:buNone/>
            </a:pPr>
            <a:endParaRPr lang="en-US" dirty="0"/>
          </a:p>
        </p:txBody>
      </p:sp>
      <p:sp>
        <p:nvSpPr>
          <p:cNvPr id="2" name="Title 1"/>
          <p:cNvSpPr>
            <a:spLocks noGrp="1"/>
          </p:cNvSpPr>
          <p:nvPr>
            <p:ph type="title"/>
          </p:nvPr>
        </p:nvSpPr>
        <p:spPr/>
        <p:txBody>
          <a:bodyPr/>
          <a:lstStyle/>
          <a:p>
            <a:r>
              <a:rPr lang="en-US" dirty="0" smtClean="0">
                <a:solidFill>
                  <a:schemeClr val="accent2">
                    <a:lumMod val="75000"/>
                  </a:schemeClr>
                </a:solidFill>
              </a:rPr>
              <a:t>Comprehension</a:t>
            </a:r>
            <a:endParaRPr lang="en-US" dirty="0">
              <a:solidFill>
                <a:schemeClr val="accent2">
                  <a:lumMod val="75000"/>
                </a:schemeClr>
              </a:solidFill>
            </a:endParaRPr>
          </a:p>
        </p:txBody>
      </p:sp>
    </p:spTree>
    <p:extLst>
      <p:ext uri="{BB962C8B-B14F-4D97-AF65-F5344CB8AC3E}">
        <p14:creationId xmlns:p14="http://schemas.microsoft.com/office/powerpoint/2010/main" val="12344248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81328"/>
            <a:ext cx="8229600" cy="4767072"/>
          </a:xfrm>
        </p:spPr>
        <p:txBody>
          <a:bodyPr>
            <a:normAutofit fontScale="92500"/>
          </a:bodyPr>
          <a:lstStyle/>
          <a:p>
            <a:r>
              <a:rPr lang="en-US" dirty="0" smtClean="0">
                <a:solidFill>
                  <a:schemeClr val="accent2">
                    <a:lumMod val="75000"/>
                  </a:schemeClr>
                </a:solidFill>
              </a:rPr>
              <a:t>Ideas Presented:</a:t>
            </a:r>
          </a:p>
          <a:p>
            <a:pPr lvl="1"/>
            <a:r>
              <a:rPr lang="en-US" dirty="0" smtClean="0"/>
              <a:t>Many schools agree to corporate sponsorships or partnerships in order to fund their activities</a:t>
            </a:r>
          </a:p>
          <a:p>
            <a:pPr lvl="1"/>
            <a:r>
              <a:rPr lang="en-US" dirty="0" smtClean="0"/>
              <a:t>The questioning of whether the benefits of such partners outweighs the negative results they can bring</a:t>
            </a:r>
          </a:p>
          <a:p>
            <a:pPr lvl="1"/>
            <a:endParaRPr lang="en-US" dirty="0"/>
          </a:p>
          <a:p>
            <a:r>
              <a:rPr lang="en-US" dirty="0" smtClean="0">
                <a:solidFill>
                  <a:schemeClr val="accent2">
                    <a:lumMod val="75000"/>
                  </a:schemeClr>
                </a:solidFill>
              </a:rPr>
              <a:t>Ideas Implied:</a:t>
            </a:r>
          </a:p>
          <a:p>
            <a:pPr lvl="1"/>
            <a:r>
              <a:rPr lang="en-US" dirty="0" smtClean="0"/>
              <a:t>When schools gain money from social contracts, students pay less for the respective products</a:t>
            </a:r>
          </a:p>
          <a:p>
            <a:pPr lvl="1"/>
            <a:r>
              <a:rPr lang="en-US" dirty="0" smtClean="0"/>
              <a:t>Sponsors over extended time are more likely partnerships. These types of agreements lead companies to hold more power</a:t>
            </a:r>
          </a:p>
          <a:p>
            <a:pPr lvl="1"/>
            <a:r>
              <a:rPr lang="en-US" dirty="0" smtClean="0"/>
              <a:t>Smaller or shorter agreements are more likely sponsorships. They may hold some influence, but a lot less actual power</a:t>
            </a:r>
          </a:p>
          <a:p>
            <a:pPr lvl="1"/>
            <a:endParaRPr lang="en-US" dirty="0" smtClean="0"/>
          </a:p>
        </p:txBody>
      </p:sp>
      <p:sp>
        <p:nvSpPr>
          <p:cNvPr id="2" name="Title 1"/>
          <p:cNvSpPr>
            <a:spLocks noGrp="1"/>
          </p:cNvSpPr>
          <p:nvPr>
            <p:ph type="title"/>
          </p:nvPr>
        </p:nvSpPr>
        <p:spPr/>
        <p:txBody>
          <a:bodyPr/>
          <a:lstStyle/>
          <a:p>
            <a:r>
              <a:rPr lang="en-US" dirty="0" smtClean="0"/>
              <a:t>(</a:t>
            </a:r>
            <a:r>
              <a:rPr lang="en-US" dirty="0" smtClean="0">
                <a:solidFill>
                  <a:schemeClr val="accent2">
                    <a:lumMod val="75000"/>
                  </a:schemeClr>
                </a:solidFill>
              </a:rPr>
              <a:t>Continued</a:t>
            </a:r>
            <a:r>
              <a:rPr lang="en-US" dirty="0" smtClean="0"/>
              <a:t>)</a:t>
            </a:r>
            <a:endParaRPr lang="en-US" dirty="0"/>
          </a:p>
        </p:txBody>
      </p:sp>
    </p:spTree>
    <p:extLst>
      <p:ext uri="{BB962C8B-B14F-4D97-AF65-F5344CB8AC3E}">
        <p14:creationId xmlns:p14="http://schemas.microsoft.com/office/powerpoint/2010/main" val="26981040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en-US" dirty="0" smtClean="0">
                <a:solidFill>
                  <a:schemeClr val="accent2">
                    <a:lumMod val="75000"/>
                  </a:schemeClr>
                </a:solidFill>
              </a:rPr>
              <a:t>Defend: </a:t>
            </a:r>
            <a:r>
              <a:rPr lang="en-US" dirty="0" smtClean="0"/>
              <a:t>Corporate partnerships and sponsorships are good because they can help schools in tough financial situations</a:t>
            </a:r>
          </a:p>
          <a:p>
            <a:endParaRPr lang="en-US" dirty="0" smtClean="0"/>
          </a:p>
          <a:p>
            <a:r>
              <a:rPr lang="en-US" dirty="0" smtClean="0">
                <a:solidFill>
                  <a:schemeClr val="accent2">
                    <a:lumMod val="75000"/>
                  </a:schemeClr>
                </a:solidFill>
              </a:rPr>
              <a:t>Challenge: </a:t>
            </a:r>
            <a:r>
              <a:rPr lang="en-US" dirty="0" smtClean="0"/>
              <a:t>Corporate partners can be harmful to a school because they can gain too much control and power over a school’s decisions</a:t>
            </a:r>
          </a:p>
          <a:p>
            <a:endParaRPr lang="en-US" dirty="0"/>
          </a:p>
          <a:p>
            <a:r>
              <a:rPr lang="en-US" dirty="0" smtClean="0">
                <a:solidFill>
                  <a:schemeClr val="accent2">
                    <a:lumMod val="75000"/>
                  </a:schemeClr>
                </a:solidFill>
              </a:rPr>
              <a:t>Qualify: </a:t>
            </a:r>
            <a:r>
              <a:rPr lang="en-US" dirty="0" smtClean="0"/>
              <a:t>Although some corporate partnerships may be beneficial, the possible negatives overcompensate for the positives</a:t>
            </a:r>
            <a:endParaRPr lang="en-US" dirty="0"/>
          </a:p>
        </p:txBody>
      </p:sp>
      <p:sp>
        <p:nvSpPr>
          <p:cNvPr id="2" name="Title 1"/>
          <p:cNvSpPr>
            <a:spLocks noGrp="1"/>
          </p:cNvSpPr>
          <p:nvPr>
            <p:ph type="title"/>
          </p:nvPr>
        </p:nvSpPr>
        <p:spPr/>
        <p:txBody>
          <a:bodyPr/>
          <a:lstStyle/>
          <a:p>
            <a:r>
              <a:rPr lang="en-US" dirty="0" smtClean="0">
                <a:solidFill>
                  <a:schemeClr val="accent2">
                    <a:lumMod val="75000"/>
                  </a:schemeClr>
                </a:solidFill>
              </a:rPr>
              <a:t>Three Positions</a:t>
            </a:r>
            <a:endParaRPr lang="en-US" dirty="0">
              <a:solidFill>
                <a:schemeClr val="accent2">
                  <a:lumMod val="75000"/>
                </a:schemeClr>
              </a:solidFill>
            </a:endParaRPr>
          </a:p>
        </p:txBody>
      </p:sp>
    </p:spTree>
    <p:extLst>
      <p:ext uri="{BB962C8B-B14F-4D97-AF65-F5344CB8AC3E}">
        <p14:creationId xmlns:p14="http://schemas.microsoft.com/office/powerpoint/2010/main" val="39078662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solidFill>
                  <a:schemeClr val="accent2">
                    <a:lumMod val="75000"/>
                  </a:schemeClr>
                </a:solidFill>
              </a:rPr>
              <a:t>Qualify: </a:t>
            </a:r>
            <a:r>
              <a:rPr lang="en-US" dirty="0" smtClean="0"/>
              <a:t>although </a:t>
            </a:r>
            <a:r>
              <a:rPr lang="en-US" dirty="0"/>
              <a:t>some corporate partnerships may be </a:t>
            </a:r>
            <a:r>
              <a:rPr lang="en-US" dirty="0" smtClean="0"/>
              <a:t>beneficial</a:t>
            </a:r>
            <a:r>
              <a:rPr lang="en-US" dirty="0"/>
              <a:t>, the negatives overcompensate </a:t>
            </a:r>
            <a:r>
              <a:rPr lang="en-US" dirty="0" smtClean="0"/>
              <a:t>for the positives.</a:t>
            </a:r>
          </a:p>
          <a:p>
            <a:pPr marL="0" indent="0">
              <a:buNone/>
            </a:pPr>
            <a:endParaRPr lang="en-US" dirty="0" smtClean="0"/>
          </a:p>
          <a:p>
            <a:pPr marL="0" indent="0">
              <a:buNone/>
            </a:pPr>
            <a:endParaRPr lang="en-US" dirty="0"/>
          </a:p>
          <a:p>
            <a:r>
              <a:rPr lang="en-US" dirty="0" smtClean="0">
                <a:solidFill>
                  <a:schemeClr val="accent2">
                    <a:lumMod val="75000"/>
                  </a:schemeClr>
                </a:solidFill>
              </a:rPr>
              <a:t>Refined: </a:t>
            </a:r>
            <a:r>
              <a:rPr lang="en-US" dirty="0" smtClean="0"/>
              <a:t>Although corporate partnerships may be beneficial to schools in need of money, schools that have a choice should opt for very little to no corporate partnerships to minimize unnecessary advertising within the learning environment.</a:t>
            </a:r>
          </a:p>
          <a:p>
            <a:endParaRPr lang="en-US" dirty="0" smtClean="0"/>
          </a:p>
          <a:p>
            <a:endParaRPr lang="en-US" dirty="0" smtClean="0"/>
          </a:p>
        </p:txBody>
      </p:sp>
      <p:sp>
        <p:nvSpPr>
          <p:cNvPr id="2" name="Title 1"/>
          <p:cNvSpPr>
            <a:spLocks noGrp="1"/>
          </p:cNvSpPr>
          <p:nvPr>
            <p:ph type="title"/>
          </p:nvPr>
        </p:nvSpPr>
        <p:spPr/>
        <p:txBody>
          <a:bodyPr/>
          <a:lstStyle/>
          <a:p>
            <a:r>
              <a:rPr lang="en-US" dirty="0" smtClean="0">
                <a:solidFill>
                  <a:schemeClr val="accent2">
                    <a:lumMod val="75000"/>
                  </a:schemeClr>
                </a:solidFill>
              </a:rPr>
              <a:t>The Chosen Position</a:t>
            </a:r>
            <a:endParaRPr lang="en-US" dirty="0">
              <a:solidFill>
                <a:schemeClr val="accent2">
                  <a:lumMod val="75000"/>
                </a:schemeClr>
              </a:solidFill>
            </a:endParaRPr>
          </a:p>
        </p:txBody>
      </p:sp>
      <p:sp>
        <p:nvSpPr>
          <p:cNvPr id="4" name="Down Arrow 3"/>
          <p:cNvSpPr/>
          <p:nvPr/>
        </p:nvSpPr>
        <p:spPr>
          <a:xfrm>
            <a:off x="762000" y="2819400"/>
            <a:ext cx="2362200" cy="838200"/>
          </a:xfrm>
          <a:prstGeom prst="downArrow">
            <a:avLst/>
          </a:prstGeom>
          <a:solidFill>
            <a:schemeClr val="accent1">
              <a:lumMod val="50000"/>
            </a:schemeClr>
          </a:solidFill>
          <a:ln>
            <a:solidFill>
              <a:schemeClr val="tx2">
                <a:lumMod val="75000"/>
              </a:schemeClr>
            </a:solidFill>
          </a:ln>
          <a:effectLst>
            <a:glow rad="101600">
              <a:schemeClr val="accent5">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lumMod val="50000"/>
                </a:schemeClr>
              </a:solidFill>
            </a:endParaRPr>
          </a:p>
        </p:txBody>
      </p:sp>
      <p:sp>
        <p:nvSpPr>
          <p:cNvPr id="5" name="Down Arrow 4"/>
          <p:cNvSpPr/>
          <p:nvPr/>
        </p:nvSpPr>
        <p:spPr>
          <a:xfrm>
            <a:off x="6248400" y="2819400"/>
            <a:ext cx="2362200" cy="838200"/>
          </a:xfrm>
          <a:prstGeom prst="downArrow">
            <a:avLst/>
          </a:prstGeom>
          <a:solidFill>
            <a:schemeClr val="accent1">
              <a:lumMod val="50000"/>
            </a:schemeClr>
          </a:solidFill>
          <a:ln>
            <a:solidFill>
              <a:schemeClr val="tx2">
                <a:lumMod val="75000"/>
              </a:schemeClr>
            </a:solidFill>
          </a:ln>
          <a:effectLst>
            <a:glow rad="101600">
              <a:schemeClr val="accent5">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lumMod val="50000"/>
                </a:schemeClr>
              </a:solidFill>
            </a:endParaRPr>
          </a:p>
        </p:txBody>
      </p:sp>
      <p:sp>
        <p:nvSpPr>
          <p:cNvPr id="6" name="Down Arrow 5"/>
          <p:cNvSpPr/>
          <p:nvPr/>
        </p:nvSpPr>
        <p:spPr>
          <a:xfrm>
            <a:off x="3505200" y="2819400"/>
            <a:ext cx="2362200" cy="838200"/>
          </a:xfrm>
          <a:prstGeom prst="downArrow">
            <a:avLst/>
          </a:prstGeom>
          <a:solidFill>
            <a:schemeClr val="accent1">
              <a:lumMod val="50000"/>
            </a:schemeClr>
          </a:solidFill>
          <a:ln>
            <a:solidFill>
              <a:schemeClr val="tx2">
                <a:lumMod val="75000"/>
              </a:schemeClr>
            </a:solidFill>
          </a:ln>
          <a:effectLst>
            <a:glow rad="101600">
              <a:schemeClr val="accent5">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lumMod val="50000"/>
                </a:schemeClr>
              </a:solidFill>
            </a:endParaRPr>
          </a:p>
        </p:txBody>
      </p:sp>
    </p:spTree>
    <p:extLst>
      <p:ext uri="{BB962C8B-B14F-4D97-AF65-F5344CB8AC3E}">
        <p14:creationId xmlns:p14="http://schemas.microsoft.com/office/powerpoint/2010/main" val="6901046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1481138"/>
          <a:ext cx="8229598" cy="4211320"/>
        </p:xfrm>
        <a:graphic>
          <a:graphicData uri="http://schemas.openxmlformats.org/drawingml/2006/table">
            <a:tbl>
              <a:tblPr firstRow="1" bandRow="1">
                <a:tableStyleId>{E269D01E-BC32-4049-B463-5C60D7B0CCD2}</a:tableStyleId>
              </a:tblPr>
              <a:tblGrid>
                <a:gridCol w="4114799"/>
                <a:gridCol w="4114799"/>
              </a:tblGrid>
              <a:tr h="370840">
                <a:tc>
                  <a:txBody>
                    <a:bodyPr/>
                    <a:lstStyle/>
                    <a:p>
                      <a:pPr algn="ctr"/>
                      <a:r>
                        <a:rPr lang="en-US" dirty="0" smtClean="0">
                          <a:solidFill>
                            <a:schemeClr val="accent1">
                              <a:lumMod val="50000"/>
                            </a:schemeClr>
                          </a:solidFill>
                        </a:rPr>
                        <a:t>PROS</a:t>
                      </a:r>
                      <a:endParaRPr lang="en-US" dirty="0">
                        <a:solidFill>
                          <a:schemeClr val="accent1">
                            <a:lumMod val="50000"/>
                          </a:schemeClr>
                        </a:solidFill>
                      </a:endParaRPr>
                    </a:p>
                  </a:txBody>
                  <a:tcPr marL="91439" marR="91439"/>
                </a:tc>
                <a:tc>
                  <a:txBody>
                    <a:bodyPr/>
                    <a:lstStyle/>
                    <a:p>
                      <a:pPr algn="ctr"/>
                      <a:r>
                        <a:rPr lang="en-US" dirty="0" smtClean="0">
                          <a:solidFill>
                            <a:schemeClr val="accent1">
                              <a:lumMod val="50000"/>
                            </a:schemeClr>
                          </a:solidFill>
                        </a:rPr>
                        <a:t>CONS</a:t>
                      </a:r>
                      <a:endParaRPr lang="en-US" dirty="0">
                        <a:solidFill>
                          <a:schemeClr val="accent1">
                            <a:lumMod val="50000"/>
                          </a:schemeClr>
                        </a:solidFill>
                      </a:endParaRPr>
                    </a:p>
                  </a:txBody>
                  <a:tcPr marL="91439" marR="91439"/>
                </a:tc>
              </a:tr>
              <a:tr h="370840">
                <a:tc>
                  <a:txBody>
                    <a:bodyPr/>
                    <a:lstStyle/>
                    <a:p>
                      <a:r>
                        <a:rPr lang="en-US" dirty="0" smtClean="0"/>
                        <a:t>School gets money that can be used to fund a variety of activities and facilities</a:t>
                      </a:r>
                      <a:endParaRPr lang="en-US" dirty="0"/>
                    </a:p>
                  </a:txBody>
                  <a:tcPr marL="91439" marR="91439"/>
                </a:tc>
                <a:tc>
                  <a:txBody>
                    <a:bodyPr/>
                    <a:lstStyle/>
                    <a:p>
                      <a:r>
                        <a:rPr lang="en-US" dirty="0" smtClean="0"/>
                        <a:t> Can contribute to less of a learning environment</a:t>
                      </a:r>
                      <a:endParaRPr lang="en-US" dirty="0"/>
                    </a:p>
                  </a:txBody>
                  <a:tcPr marL="91439" marR="91439"/>
                </a:tc>
              </a:tr>
              <a:tr h="370840">
                <a:tc>
                  <a:txBody>
                    <a:bodyPr/>
                    <a:lstStyle/>
                    <a:p>
                      <a:r>
                        <a:rPr lang="en-US" dirty="0" smtClean="0"/>
                        <a:t>More financial</a:t>
                      </a:r>
                      <a:r>
                        <a:rPr lang="en-US" baseline="0" dirty="0" smtClean="0"/>
                        <a:t> depth in a school </a:t>
                      </a:r>
                      <a:r>
                        <a:rPr lang="en-US" dirty="0" smtClean="0"/>
                        <a:t>means</a:t>
                      </a:r>
                      <a:r>
                        <a:rPr lang="en-US" baseline="0" dirty="0" smtClean="0"/>
                        <a:t> lower costs for its students</a:t>
                      </a:r>
                      <a:endParaRPr lang="en-US" dirty="0"/>
                    </a:p>
                  </a:txBody>
                  <a:tcPr marL="91439" marR="91439"/>
                </a:tc>
                <a:tc>
                  <a:txBody>
                    <a:bodyPr/>
                    <a:lstStyle/>
                    <a:p>
                      <a:r>
                        <a:rPr lang="en-US" dirty="0" smtClean="0"/>
                        <a:t>Too much power to certain corporations</a:t>
                      </a:r>
                      <a:endParaRPr lang="en-US" dirty="0"/>
                    </a:p>
                  </a:txBody>
                  <a:tcPr marL="91439" marR="91439"/>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Students</a:t>
                      </a:r>
                      <a:r>
                        <a:rPr lang="en-US" baseline="0" dirty="0" smtClean="0"/>
                        <a:t> are already exposed to advertising through the media everyday </a:t>
                      </a:r>
                      <a:endParaRPr lang="en-US" dirty="0"/>
                    </a:p>
                  </a:txBody>
                  <a:tcPr marL="91439" marR="91439"/>
                </a:tc>
                <a:tc>
                  <a:txBody>
                    <a:bodyPr/>
                    <a:lstStyle/>
                    <a:p>
                      <a:r>
                        <a:rPr lang="en-US" dirty="0" smtClean="0"/>
                        <a:t>Unnecessary influences and bias</a:t>
                      </a:r>
                      <a:endParaRPr lang="en-US" dirty="0"/>
                    </a:p>
                  </a:txBody>
                  <a:tcPr marL="91439" marR="91439"/>
                </a:tc>
              </a:tr>
              <a:tr h="370840">
                <a:tc>
                  <a:txBody>
                    <a:bodyPr/>
                    <a:lstStyle/>
                    <a:p>
                      <a:r>
                        <a:rPr lang="en-US" dirty="0" smtClean="0"/>
                        <a:t>Advertising will not affect the student’s much</a:t>
                      </a:r>
                      <a:endParaRPr lang="en-US" dirty="0"/>
                    </a:p>
                  </a:txBody>
                  <a:tcPr marL="91439" marR="91439"/>
                </a:tc>
                <a:tc>
                  <a:txBody>
                    <a:bodyPr/>
                    <a:lstStyle/>
                    <a:p>
                      <a:r>
                        <a:rPr lang="en-US" dirty="0" smtClean="0"/>
                        <a:t>Company sponsors can choose cheap and low quality goods</a:t>
                      </a:r>
                      <a:endParaRPr lang="en-US" dirty="0"/>
                    </a:p>
                  </a:txBody>
                  <a:tcPr marL="91439" marR="91439"/>
                </a:tc>
              </a:tr>
              <a:tr h="370840">
                <a:tc>
                  <a:txBody>
                    <a:bodyPr/>
                    <a:lstStyle/>
                    <a:p>
                      <a:r>
                        <a:rPr lang="en-US" dirty="0" smtClean="0"/>
                        <a:t>Partnerships</a:t>
                      </a:r>
                      <a:r>
                        <a:rPr lang="en-US" baseline="0" dirty="0" smtClean="0"/>
                        <a:t> can open a student’s eyes to the world of business</a:t>
                      </a:r>
                      <a:endParaRPr lang="en-US" dirty="0"/>
                    </a:p>
                  </a:txBody>
                  <a:tcPr marL="91439" marR="91439"/>
                </a:tc>
                <a:tc>
                  <a:txBody>
                    <a:bodyPr/>
                    <a:lstStyle/>
                    <a:p>
                      <a:r>
                        <a:rPr lang="en-US" dirty="0" smtClean="0"/>
                        <a:t>Corporations may not select things in the best interest for the students</a:t>
                      </a:r>
                      <a:endParaRPr lang="en-US" dirty="0"/>
                    </a:p>
                  </a:txBody>
                  <a:tcPr marL="91439" marR="91439"/>
                </a:tc>
              </a:tr>
              <a:tr h="370840">
                <a:tc>
                  <a:txBody>
                    <a:bodyPr/>
                    <a:lstStyle/>
                    <a:p>
                      <a:r>
                        <a:rPr lang="en-US" dirty="0" smtClean="0"/>
                        <a:t>A quick and efficient way to gain a sum of money</a:t>
                      </a:r>
                      <a:endParaRPr lang="en-US" dirty="0"/>
                    </a:p>
                  </a:txBody>
                  <a:tcPr marL="91439" marR="91439"/>
                </a:tc>
                <a:tc>
                  <a:txBody>
                    <a:bodyPr/>
                    <a:lstStyle/>
                    <a:p>
                      <a:r>
                        <a:rPr lang="en-US" dirty="0" smtClean="0"/>
                        <a:t>There are safer</a:t>
                      </a:r>
                      <a:r>
                        <a:rPr lang="en-US" baseline="0" dirty="0" smtClean="0"/>
                        <a:t> alternatives to attaining money for schools</a:t>
                      </a:r>
                      <a:endParaRPr lang="en-US" dirty="0"/>
                    </a:p>
                  </a:txBody>
                  <a:tcPr marL="91439" marR="91439"/>
                </a:tc>
              </a:tr>
            </a:tbl>
          </a:graphicData>
        </a:graphic>
      </p:graphicFrame>
      <p:sp>
        <p:nvSpPr>
          <p:cNvPr id="2" name="Title 1"/>
          <p:cNvSpPr>
            <a:spLocks noGrp="1"/>
          </p:cNvSpPr>
          <p:nvPr>
            <p:ph type="title"/>
          </p:nvPr>
        </p:nvSpPr>
        <p:spPr/>
        <p:txBody>
          <a:bodyPr/>
          <a:lstStyle/>
          <a:p>
            <a:r>
              <a:rPr lang="en-US" dirty="0" smtClean="0">
                <a:solidFill>
                  <a:schemeClr val="accent2">
                    <a:lumMod val="75000"/>
                  </a:schemeClr>
                </a:solidFill>
              </a:rPr>
              <a:t>The Pros and Cons</a:t>
            </a:r>
            <a:endParaRPr lang="en-US" dirty="0">
              <a:solidFill>
                <a:schemeClr val="accent2">
                  <a:lumMod val="75000"/>
                </a:schemeClr>
              </a:solidFill>
            </a:endParaRPr>
          </a:p>
        </p:txBody>
      </p:sp>
      <p:cxnSp>
        <p:nvCxnSpPr>
          <p:cNvPr id="6" name="Straight Connector 5"/>
          <p:cNvCxnSpPr/>
          <p:nvPr/>
        </p:nvCxnSpPr>
        <p:spPr>
          <a:xfrm>
            <a:off x="4495800" y="1295400"/>
            <a:ext cx="0" cy="472440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81328"/>
            <a:ext cx="8229600" cy="4690872"/>
          </a:xfrm>
        </p:spPr>
        <p:txBody>
          <a:bodyPr>
            <a:normAutofit fontScale="85000" lnSpcReduction="20000"/>
          </a:bodyPr>
          <a:lstStyle/>
          <a:p>
            <a:r>
              <a:rPr lang="en-US" dirty="0" smtClean="0"/>
              <a:t>Define and explain corporate partnerships and sponsorships and their major differences through examples</a:t>
            </a:r>
          </a:p>
          <a:p>
            <a:endParaRPr lang="en-US" dirty="0" smtClean="0"/>
          </a:p>
          <a:p>
            <a:r>
              <a:rPr lang="en-US" dirty="0" smtClean="0">
                <a:solidFill>
                  <a:schemeClr val="accent2">
                    <a:lumMod val="75000"/>
                  </a:schemeClr>
                </a:solidFill>
              </a:rPr>
              <a:t>How schools can benefit, especially poor schools</a:t>
            </a:r>
          </a:p>
          <a:p>
            <a:pPr lvl="1"/>
            <a:r>
              <a:rPr lang="en-US" dirty="0" smtClean="0"/>
              <a:t>Short term monetary benefits</a:t>
            </a:r>
          </a:p>
          <a:p>
            <a:pPr lvl="1"/>
            <a:r>
              <a:rPr lang="en-US" dirty="0" smtClean="0"/>
              <a:t>Advertisements don’t really affect students</a:t>
            </a:r>
          </a:p>
          <a:p>
            <a:pPr lvl="1"/>
            <a:endParaRPr lang="en-US" dirty="0" smtClean="0"/>
          </a:p>
          <a:p>
            <a:pPr marL="342900" lvl="1" indent="-342900">
              <a:buFont typeface="Arial" pitchFamily="34" charset="0"/>
              <a:buChar char="•"/>
            </a:pPr>
            <a:r>
              <a:rPr lang="en-US" dirty="0" smtClean="0">
                <a:solidFill>
                  <a:schemeClr val="accent2">
                    <a:lumMod val="75000"/>
                  </a:schemeClr>
                </a:solidFill>
              </a:rPr>
              <a:t>Why it is not a good idea for schools with money</a:t>
            </a:r>
          </a:p>
          <a:p>
            <a:pPr lvl="1"/>
            <a:r>
              <a:rPr lang="en-US" dirty="0"/>
              <a:t>Unnecessary in a learning environment: </a:t>
            </a:r>
            <a:r>
              <a:rPr lang="en-US" dirty="0" smtClean="0"/>
              <a:t>Distracting</a:t>
            </a:r>
            <a:endParaRPr lang="en-US" dirty="0"/>
          </a:p>
          <a:p>
            <a:pPr lvl="1"/>
            <a:r>
              <a:rPr lang="en-US" dirty="0"/>
              <a:t>Other ways to obtain money: Student oriented fundraisers to promote involvement within the school </a:t>
            </a:r>
            <a:r>
              <a:rPr lang="en-US" dirty="0" smtClean="0"/>
              <a:t>community</a:t>
            </a:r>
          </a:p>
          <a:p>
            <a:pPr lvl="1"/>
            <a:endParaRPr lang="en-US" dirty="0" smtClean="0"/>
          </a:p>
          <a:p>
            <a:pPr marL="342900" lvl="1" indent="-342900">
              <a:buFont typeface="Arial" pitchFamily="34" charset="0"/>
              <a:buChar char="•"/>
            </a:pPr>
            <a:r>
              <a:rPr lang="en-US" dirty="0">
                <a:solidFill>
                  <a:schemeClr val="accent2">
                    <a:lumMod val="75000"/>
                  </a:schemeClr>
                </a:solidFill>
              </a:rPr>
              <a:t>Corporations can hold too much power and influence over a school’s </a:t>
            </a:r>
            <a:r>
              <a:rPr lang="en-US" dirty="0" smtClean="0">
                <a:solidFill>
                  <a:schemeClr val="accent2">
                    <a:lumMod val="75000"/>
                  </a:schemeClr>
                </a:solidFill>
              </a:rPr>
              <a:t>decisions</a:t>
            </a:r>
          </a:p>
          <a:p>
            <a:pPr lvl="1"/>
            <a:r>
              <a:rPr lang="en-US" dirty="0"/>
              <a:t>	</a:t>
            </a:r>
            <a:r>
              <a:rPr lang="en-US" dirty="0" smtClean="0"/>
              <a:t>Partners can choose cheaper, low quality goods</a:t>
            </a:r>
          </a:p>
          <a:p>
            <a:pPr lvl="1"/>
            <a:r>
              <a:rPr lang="en-US" dirty="0"/>
              <a:t>	</a:t>
            </a:r>
            <a:r>
              <a:rPr lang="en-US" dirty="0" smtClean="0"/>
              <a:t>Will probably not makes decisions in the best interest for students</a:t>
            </a:r>
          </a:p>
          <a:p>
            <a:pPr marL="457200" lvl="1" indent="0">
              <a:buNone/>
            </a:pPr>
            <a:endParaRPr lang="en-US" dirty="0" smtClean="0"/>
          </a:p>
          <a:p>
            <a:pPr lvl="1"/>
            <a:endParaRPr lang="en-US" dirty="0" smtClean="0"/>
          </a:p>
          <a:p>
            <a:endParaRPr lang="en-US" dirty="0" smtClean="0"/>
          </a:p>
          <a:p>
            <a:endParaRPr lang="en-US" dirty="0" smtClean="0"/>
          </a:p>
          <a:p>
            <a:endParaRPr lang="en-US" dirty="0"/>
          </a:p>
        </p:txBody>
      </p:sp>
      <p:sp>
        <p:nvSpPr>
          <p:cNvPr id="2" name="Title 1"/>
          <p:cNvSpPr>
            <a:spLocks noGrp="1"/>
          </p:cNvSpPr>
          <p:nvPr>
            <p:ph type="title"/>
          </p:nvPr>
        </p:nvSpPr>
        <p:spPr/>
        <p:txBody>
          <a:bodyPr/>
          <a:lstStyle/>
          <a:p>
            <a:r>
              <a:rPr lang="en-US" dirty="0" smtClean="0">
                <a:solidFill>
                  <a:schemeClr val="accent2">
                    <a:lumMod val="75000"/>
                  </a:schemeClr>
                </a:solidFill>
              </a:rPr>
              <a:t>Outline Ideas</a:t>
            </a:r>
            <a:endParaRPr lang="en-US" dirty="0">
              <a:solidFill>
                <a:schemeClr val="accent2">
                  <a:lumMod val="75000"/>
                </a:schemeClr>
              </a:solidFill>
            </a:endParaRPr>
          </a:p>
        </p:txBody>
      </p:sp>
    </p:spTree>
    <p:extLst>
      <p:ext uri="{BB962C8B-B14F-4D97-AF65-F5344CB8AC3E}">
        <p14:creationId xmlns:p14="http://schemas.microsoft.com/office/powerpoint/2010/main" val="19442536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Autofit/>
          </a:bodyPr>
          <a:lstStyle/>
          <a:p>
            <a:r>
              <a:rPr lang="en-US" sz="2250" dirty="0" smtClean="0"/>
              <a:t>Although corporate partnerships/sponsorships are not necessarily good ideas for wealthy schools, extra money is never bad either. Neither is advertising, to a certain extent. Regardless, school’s should make their choices according to what is most beneficial to the students. There should be a clear priority for the well-being of the students over the mere financial level of the school. That being said, there are a great number of possibilities and options to weigh, such as the location of the school, the extent of the contract, the type of company sponsoring the school, and the amount of finances the school already has. Taking such aspects into account, schools should decide on a case by case basis whether or not to agree to social contracts. Each situation and social contract is different, and entail specific regulations as well. </a:t>
            </a:r>
            <a:endParaRPr lang="en-US" sz="2250" dirty="0"/>
          </a:p>
        </p:txBody>
      </p:sp>
      <p:sp>
        <p:nvSpPr>
          <p:cNvPr id="2" name="Title 1"/>
          <p:cNvSpPr>
            <a:spLocks noGrp="1"/>
          </p:cNvSpPr>
          <p:nvPr>
            <p:ph type="title"/>
          </p:nvPr>
        </p:nvSpPr>
        <p:spPr/>
        <p:txBody>
          <a:bodyPr/>
          <a:lstStyle/>
          <a:p>
            <a:r>
              <a:rPr lang="en-US" dirty="0" smtClean="0">
                <a:solidFill>
                  <a:schemeClr val="accent2">
                    <a:lumMod val="75000"/>
                  </a:schemeClr>
                </a:solidFill>
              </a:rPr>
              <a:t>The Complexity</a:t>
            </a:r>
            <a:endParaRPr lang="en-US" dirty="0">
              <a:solidFill>
                <a:schemeClr val="accent2">
                  <a:lumMod val="75000"/>
                </a:schemeClr>
              </a:solidFill>
            </a:endParaRPr>
          </a:p>
        </p:txBody>
      </p:sp>
    </p:spTree>
    <p:extLst>
      <p:ext uri="{BB962C8B-B14F-4D97-AF65-F5344CB8AC3E}">
        <p14:creationId xmlns:p14="http://schemas.microsoft.com/office/powerpoint/2010/main" val="323950642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172</TotalTime>
  <Words>982</Words>
  <Application>Microsoft Office PowerPoint</Application>
  <PresentationFormat>On-screen Show (4:3)</PresentationFormat>
  <Paragraphs>70</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Concourse</vt:lpstr>
      <vt:lpstr>AP Language  Essay Question (2008)</vt:lpstr>
      <vt:lpstr>Prompt</vt:lpstr>
      <vt:lpstr>Comprehension</vt:lpstr>
      <vt:lpstr>(Continued)</vt:lpstr>
      <vt:lpstr>Three Positions</vt:lpstr>
      <vt:lpstr>The Chosen Position</vt:lpstr>
      <vt:lpstr>The Pros and Cons</vt:lpstr>
      <vt:lpstr>Outline Ideas</vt:lpstr>
      <vt:lpstr>The Complexity</vt:lpstr>
      <vt:lpstr>Conclusion</vt:lpstr>
    </vt:vector>
  </TitlesOfParts>
  <Company>MCPS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Essay Question 2008</dc:title>
  <dc:creator>Administrator</dc:creator>
  <cp:lastModifiedBy>Administrator</cp:lastModifiedBy>
  <cp:revision>50</cp:revision>
  <cp:lastPrinted>2012-11-26T19:01:38Z</cp:lastPrinted>
  <dcterms:created xsi:type="dcterms:W3CDTF">2012-11-26T18:28:45Z</dcterms:created>
  <dcterms:modified xsi:type="dcterms:W3CDTF">2012-11-29T15:08:27Z</dcterms:modified>
</cp:coreProperties>
</file>